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77" r:id="rId14"/>
    <p:sldId id="455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99" r:id="rId25"/>
    <p:sldId id="487" r:id="rId26"/>
    <p:sldId id="500" r:id="rId27"/>
    <p:sldId id="443" r:id="rId28"/>
    <p:sldId id="293" r:id="rId29"/>
    <p:sldId id="501" r:id="rId30"/>
    <p:sldId id="466" r:id="rId31"/>
    <p:sldId id="502" r:id="rId32"/>
    <p:sldId id="335" r:id="rId33"/>
    <p:sldId id="328" r:id="rId34"/>
    <p:sldId id="444" r:id="rId35"/>
    <p:sldId id="445" r:id="rId36"/>
    <p:sldId id="449" r:id="rId37"/>
    <p:sldId id="264" r:id="rId38"/>
    <p:sldId id="446" r:id="rId39"/>
    <p:sldId id="447" r:id="rId40"/>
    <p:sldId id="462" r:id="rId41"/>
    <p:sldId id="471" r:id="rId42"/>
    <p:sldId id="491" r:id="rId43"/>
    <p:sldId id="467" r:id="rId44"/>
    <p:sldId id="468" r:id="rId45"/>
    <p:sldId id="469" r:id="rId46"/>
    <p:sldId id="470" r:id="rId47"/>
    <p:sldId id="492" r:id="rId48"/>
    <p:sldId id="493" r:id="rId49"/>
    <p:sldId id="494" r:id="rId50"/>
    <p:sldId id="457" r:id="rId51"/>
    <p:sldId id="458" r:id="rId52"/>
    <p:sldId id="490" r:id="rId53"/>
    <p:sldId id="495" r:id="rId54"/>
    <p:sldId id="456" r:id="rId55"/>
    <p:sldId id="503" r:id="rId56"/>
    <p:sldId id="459" r:id="rId57"/>
    <p:sldId id="488" r:id="rId58"/>
    <p:sldId id="489" r:id="rId59"/>
    <p:sldId id="496" r:id="rId60"/>
    <p:sldId id="497" r:id="rId61"/>
    <p:sldId id="498" r:id="rId62"/>
    <p:sldId id="50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912E36-D4BE-443B-8262-0CEB280B0FF2}">
          <p14:sldIdLst>
            <p14:sldId id="256"/>
            <p14:sldId id="452"/>
            <p14:sldId id="479"/>
            <p14:sldId id="483"/>
            <p14:sldId id="485"/>
          </p14:sldIdLst>
        </p14:section>
        <p14:section name="Overview" id="{6EC10CBC-A032-4CE5-BB5C-987C6B07F545}">
          <p14:sldIdLst>
            <p14:sldId id="257"/>
            <p14:sldId id="267"/>
            <p14:sldId id="268"/>
            <p14:sldId id="270"/>
            <p14:sldId id="295"/>
            <p14:sldId id="453"/>
            <p14:sldId id="486"/>
            <p14:sldId id="477"/>
            <p14:sldId id="455"/>
            <p14:sldId id="472"/>
            <p14:sldId id="473"/>
            <p14:sldId id="474"/>
            <p14:sldId id="475"/>
            <p14:sldId id="476"/>
          </p14:sldIdLst>
        </p14:section>
        <p14:section name="Tours" id="{97E0254A-40EC-40FE-964E-383625B71282}">
          <p14:sldIdLst>
            <p14:sldId id="478"/>
            <p14:sldId id="480"/>
            <p14:sldId id="481"/>
            <p14:sldId id="484"/>
            <p14:sldId id="499"/>
            <p14:sldId id="487"/>
            <p14:sldId id="500"/>
          </p14:sldIdLst>
        </p14:section>
        <p14:section name="MLM Viz" id="{918D1E62-9A28-4BD9-8298-2A2042A963A8}">
          <p14:sldIdLst>
            <p14:sldId id="443"/>
            <p14:sldId id="293"/>
            <p14:sldId id="501"/>
            <p14:sldId id="466"/>
            <p14:sldId id="502"/>
            <p14:sldId id="335"/>
            <p14:sldId id="328"/>
            <p14:sldId id="444"/>
            <p14:sldId id="445"/>
            <p14:sldId id="449"/>
            <p14:sldId id="264"/>
            <p14:sldId id="446"/>
            <p14:sldId id="447"/>
            <p14:sldId id="462"/>
            <p14:sldId id="471"/>
          </p14:sldIdLst>
        </p14:section>
        <p14:section name="Diagnostic plots" id="{06D807C9-F8A2-4970-8ED0-3E09296364F8}">
          <p14:sldIdLst>
            <p14:sldId id="491"/>
            <p14:sldId id="467"/>
            <p14:sldId id="468"/>
            <p14:sldId id="469"/>
            <p14:sldId id="470"/>
            <p14:sldId id="492"/>
            <p14:sldId id="493"/>
            <p14:sldId id="494"/>
            <p14:sldId id="457"/>
            <p14:sldId id="458"/>
            <p14:sldId id="490"/>
            <p14:sldId id="495"/>
            <p14:sldId id="456"/>
            <p14:sldId id="503"/>
            <p14:sldId id="459"/>
            <p14:sldId id="488"/>
            <p14:sldId id="489"/>
            <p14:sldId id="496"/>
            <p14:sldId id="497"/>
            <p14:sldId id="498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59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1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3/10/24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tsoft.org/article/view/v049i06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wmf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w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76.w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" Type="http://schemas.openxmlformats.org/officeDocument/2006/relationships/image" Target="../media/image66.png"/><Relationship Id="rId16" Type="http://schemas.openxmlformats.org/officeDocument/2006/relationships/image" Target="../media/image75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9.png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7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</a:t>
            </a:r>
            <a:r>
              <a:rPr lang="en-CA" dirty="0">
                <a:solidFill>
                  <a:srgbClr val="0070C0"/>
                </a:solidFill>
              </a:rPr>
              <a:t>patterns, trends and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GGally</a:t>
            </a:r>
            <a:r>
              <a:rPr lang="en-CA" sz="1600" dirty="0">
                <a:latin typeface="Lucida Console" panose="020B0609040504020204" pitchFamily="49" charset="0"/>
              </a:rPr>
              <a:t>::</a:t>
            </a:r>
            <a:r>
              <a:rPr lang="en-CA" sz="1600" dirty="0" err="1">
                <a:latin typeface="Lucida Console" panose="020B0609040504020204" pitchFamily="49" charset="0"/>
              </a:rPr>
              <a:t>ggpairs</a:t>
            </a:r>
            <a:r>
              <a:rPr lang="en-CA" sz="1600" dirty="0">
                <a:latin typeface="Lucida Console" panose="020B0609040504020204" pitchFamily="49" charset="0"/>
              </a:rPr>
              <a:t>() </a:t>
            </a:r>
            <a:r>
              <a:rPr lang="en-CA" dirty="0"/>
              <a:t>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9FA3F-BA9D-9716-1F70-6ACE2FD43227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ggpcp</a:t>
            </a:r>
            <a:r>
              <a:rPr lang="en-CA" dirty="0"/>
              <a:t> package provides </a:t>
            </a:r>
            <a:r>
              <a:rPr lang="en-CA" dirty="0" err="1">
                <a:latin typeface="Lucida Console" panose="020B0609040504020204" pitchFamily="49" charset="0"/>
              </a:rPr>
              <a:t>pcp</a:t>
            </a:r>
            <a:r>
              <a:rPr lang="en-CA" dirty="0">
                <a:latin typeface="Lucida Console" panose="020B0609040504020204" pitchFamily="49" charset="0"/>
              </a:rPr>
              <a:t>_*() </a:t>
            </a:r>
            <a:r>
              <a:rPr lang="en-CA" dirty="0"/>
              <a:t>extensions to </a:t>
            </a:r>
            <a:r>
              <a:rPr lang="en-CA" dirty="0">
                <a:latin typeface="Lucida Console" panose="020B0609040504020204" pitchFamily="49" charset="0"/>
              </a:rPr>
              <a:t>ggplot2</a:t>
            </a:r>
            <a:r>
              <a:rPr lang="en-CA" dirty="0"/>
              <a:t>, handling both quantitative and categorical variables.</a:t>
            </a:r>
            <a:endParaRPr lang="en-CA" dirty="0">
              <a:latin typeface="Lucida Console" panose="020B06090405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942D5-4FF9-D8DE-1C16-B05F3B2F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6390476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of: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b="1" dirty="0"/>
              <a:t>Path</a:t>
            </a:r>
            <a:r>
              <a:rPr lang="en-CA" sz="1800" dirty="0"/>
              <a:t>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b="1" dirty="0"/>
              <a:t>Display</a:t>
            </a:r>
            <a:r>
              <a:rPr lang="en-CA" sz="1800" dirty="0"/>
              <a:t>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b="1" dirty="0" err="1"/>
              <a:t>grand_tour</a:t>
            </a:r>
            <a:r>
              <a:rPr lang="en-CA" b="1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5" name="Picture 4" descr="A circle with colorful dots&#10;&#10;Description automatically generated">
            <a:extLst>
              <a:ext uri="{FF2B5EF4-FFF2-40B4-BE49-F238E27FC236}">
                <a16:creationId xmlns:a16="http://schemas.microsoft.com/office/drawing/2014/main" id="{C104718C-2B32-678D-9343-36C8EA774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512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  <a:p>
            <a:pPr lvl="1"/>
            <a:r>
              <a:rPr lang="en-CA" sz="2000" dirty="0"/>
              <a:t>Find projections to maximize some </a:t>
            </a:r>
            <a:r>
              <a:rPr lang="en-CA" sz="2000" i="1" dirty="0"/>
              <a:t>f</a:t>
            </a:r>
            <a:r>
              <a:rPr lang="en-CA" sz="2000" dirty="0"/>
              <a:t>(</a:t>
            </a:r>
            <a:r>
              <a:rPr lang="en-CA" sz="2000" b="1" dirty="0"/>
              <a:t>X</a:t>
            </a:r>
            <a:r>
              <a:rPr lang="en-CA" sz="2000" dirty="0"/>
              <a:t> </a:t>
            </a:r>
            <a:r>
              <a:rPr lang="en-CA" sz="2000" b="1" dirty="0"/>
              <a:t>P</a:t>
            </a:r>
            <a:r>
              <a:rPr lang="en-CA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590800"/>
            <a:ext cx="8153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 gaps / clusters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finding outliers</a:t>
            </a:r>
          </a:p>
        </p:txBody>
      </p:sp>
      <p:pic>
        <p:nvPicPr>
          <p:cNvPr id="7" name="Picture 6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73DA450D-1AA9-D896-D2F3-41DFB3D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764"/>
            <a:ext cx="28956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E58AF-99F5-4A61-0577-BC14BE780D08}"/>
              </a:ext>
            </a:extLst>
          </p:cNvPr>
          <p:cNvSpPr txBox="1"/>
          <p:nvPr/>
        </p:nvSpPr>
        <p:spPr>
          <a:xfrm>
            <a:off x="3886200" y="3544669"/>
            <a:ext cx="4648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animate(</a:t>
            </a:r>
            <a:r>
              <a:rPr lang="en-CA" sz="1400" dirty="0" err="1">
                <a:latin typeface="Lucida Console" panose="020B0609040504020204" pitchFamily="49" charset="0"/>
              </a:rPr>
              <a:t>peng_scaled</a:t>
            </a:r>
            <a:r>
              <a:rPr lang="en-CA" sz="1400" dirty="0">
                <a:latin typeface="Lucida Console" panose="020B0609040504020204" pitchFamily="49" charset="0"/>
              </a:rPr>
              <a:t>,                     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</a:t>
            </a:r>
            <a:r>
              <a:rPr lang="en-CA" sz="1400" dirty="0" err="1">
                <a:latin typeface="Lucida Console" panose="020B0609040504020204" pitchFamily="49" charset="0"/>
              </a:rPr>
              <a:t>guided_tour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lda_pp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peng$species</a:t>
            </a:r>
            <a:r>
              <a:rPr lang="en-CA" sz="14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6D77F-BDAC-A5E6-9382-2F5FDFD5D066}"/>
              </a:ext>
            </a:extLst>
          </p:cNvPr>
          <p:cNvSpPr txBox="1"/>
          <p:nvPr/>
        </p:nvSpPr>
        <p:spPr>
          <a:xfrm>
            <a:off x="3962400" y="43434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 primarily separates Adelie from others</a:t>
            </a:r>
          </a:p>
          <a:p>
            <a:r>
              <a:rPr lang="en-CA" dirty="0"/>
              <a:t>BD separates Gentoo from others</a:t>
            </a:r>
          </a:p>
          <a:p>
            <a:r>
              <a:rPr lang="en-CA" dirty="0"/>
              <a:t>BM, FL also distinguish Gentoo from others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5432-45BA-812F-3B40-82A69A29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tours?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88BB1-1BC1-DB5A-E099-FC5D1A5C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/>
          </a:bodyPr>
          <a:lstStyle/>
          <a:p>
            <a:r>
              <a:rPr lang="en-CA" sz="2400" dirty="0"/>
              <a:t>Interactive methods necessary to be truly useful</a:t>
            </a:r>
          </a:p>
          <a:p>
            <a:pPr lvl="1"/>
            <a:r>
              <a:rPr lang="en-CA" sz="1800" dirty="0"/>
              <a:t>Select, identify, highlight points</a:t>
            </a:r>
          </a:p>
          <a:p>
            <a:pPr lvl="1"/>
            <a:r>
              <a:rPr lang="en-CA" sz="1800" dirty="0"/>
              <a:t>Change tour methods &amp; parameters</a:t>
            </a:r>
          </a:p>
          <a:p>
            <a:r>
              <a:rPr lang="en-CA" sz="2200" dirty="0" err="1"/>
              <a:t>tourGUI</a:t>
            </a:r>
            <a:r>
              <a:rPr lang="en-CA" sz="2200" dirty="0"/>
              <a:t> package did this, but no longer maintained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87E1-D9FB-3ED8-FCEC-F660C465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69815E-DEEF-1AD0-3FC5-B6970A10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810714"/>
            <a:ext cx="6629400" cy="3240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38ADA-DCFA-FB98-68ED-49CBC0B6E3A0}"/>
              </a:ext>
            </a:extLst>
          </p:cNvPr>
          <p:cNvSpPr txBox="1"/>
          <p:nvPr/>
        </p:nvSpPr>
        <p:spPr>
          <a:xfrm>
            <a:off x="685800" y="647700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JSS paper: </a:t>
            </a:r>
            <a:r>
              <a:rPr lang="en-CA" sz="1400" dirty="0" err="1"/>
              <a:t>tourrGui</a:t>
            </a:r>
            <a:r>
              <a:rPr lang="en-CA" sz="1400" dirty="0"/>
              <a:t>: A </a:t>
            </a:r>
            <a:r>
              <a:rPr lang="en-CA" sz="1400" dirty="0" err="1"/>
              <a:t>gWidgets</a:t>
            </a:r>
            <a:r>
              <a:rPr lang="en-CA" sz="1400" dirty="0"/>
              <a:t> GUI, </a:t>
            </a:r>
            <a:r>
              <a:rPr lang="en-CA" sz="1400" dirty="0">
                <a:hlinkClick r:id="rId3"/>
              </a:rPr>
              <a:t>https://www.jstatsoft.org/article/view/v049i06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96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</a:t>
            </a:r>
            <a:r>
              <a:rPr lang="en-CA" dirty="0">
                <a:solidFill>
                  <a:srgbClr val="0070C0"/>
                </a:solidFill>
              </a:rPr>
              <a:t>robust</a:t>
            </a:r>
            <a:r>
              <a:rPr lang="en-CA" dirty="0"/>
              <a:t>!)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F837-A38F-BC99-4F06-F46C9A944FBD}"/>
              </a:ext>
            </a:extLst>
          </p:cNvPr>
          <p:cNvGrpSpPr/>
          <p:nvPr/>
        </p:nvGrpSpPr>
        <p:grpSpPr>
          <a:xfrm>
            <a:off x="532800" y="3262405"/>
            <a:ext cx="2599700" cy="3062195"/>
            <a:chOff x="532800" y="3262405"/>
            <a:chExt cx="2599700" cy="30621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  <p:pic>
          <p:nvPicPr>
            <p:cNvPr id="15" name="Picture 1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AFD6DA9-2D91-D41A-3B81-A2C0255B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00" y="3552600"/>
              <a:ext cx="2599700" cy="2772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4ADE6-5502-8368-E221-17B281F037B6}"/>
              </a:ext>
            </a:extLst>
          </p:cNvPr>
          <p:cNvGrpSpPr/>
          <p:nvPr/>
        </p:nvGrpSpPr>
        <p:grpSpPr>
          <a:xfrm>
            <a:off x="3310047" y="3262405"/>
            <a:ext cx="2599700" cy="3069364"/>
            <a:chOff x="3310047" y="3262405"/>
            <a:chExt cx="2599700" cy="3069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  <p:pic>
          <p:nvPicPr>
            <p:cNvPr id="17" name="Picture 16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4EBE37A0-FDC0-6028-2699-0166DF57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047" y="3559769"/>
              <a:ext cx="2599700" cy="2772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735338-0040-1BD5-05B9-4CC3ACA99033}"/>
              </a:ext>
            </a:extLst>
          </p:cNvPr>
          <p:cNvGrpSpPr/>
          <p:nvPr/>
        </p:nvGrpSpPr>
        <p:grpSpPr>
          <a:xfrm>
            <a:off x="6163300" y="3262405"/>
            <a:ext cx="2599700" cy="3062795"/>
            <a:chOff x="6163300" y="3262405"/>
            <a:chExt cx="2599700" cy="30627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  <p:pic>
          <p:nvPicPr>
            <p:cNvPr id="19" name="Picture 18" descr="A graph with different colored circles and lines&#10;&#10;Description automatically generated">
              <a:extLst>
                <a:ext uri="{FF2B5EF4-FFF2-40B4-BE49-F238E27FC236}">
                  <a16:creationId xmlns:a16="http://schemas.microsoft.com/office/drawing/2014/main" id="{53C3E7D9-6980-3A00-E729-E4B8BCCF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00" y="3553200"/>
              <a:ext cx="2599700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2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379E-0CFA-C646-0CFB-4D862915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tests in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CBBFE-F1AA-E434-7272-F537090C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648ADD87-325F-68E3-BA1B-B6BF7B3A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6" y="2076581"/>
            <a:ext cx="4209524" cy="1047619"/>
          </a:xfrm>
          <a:prstGeom prst="rect">
            <a:avLst/>
          </a:prstGeom>
        </p:spPr>
      </p:pic>
      <p:pic>
        <p:nvPicPr>
          <p:cNvPr id="7" name="Picture 6" descr="A diagram of circles and a red arrow&#10;&#10;Description automatically generated">
            <a:extLst>
              <a:ext uri="{FF2B5EF4-FFF2-40B4-BE49-F238E27FC236}">
                <a16:creationId xmlns:a16="http://schemas.microsoft.com/office/drawing/2014/main" id="{83DAA089-02D1-9B5F-B13E-B135BC48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3" y="4324629"/>
            <a:ext cx="4266667" cy="22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FE631-AFB0-F977-548F-7455E760E0AC}"/>
              </a:ext>
            </a:extLst>
          </p:cNvPr>
          <p:cNvSpPr txBox="1"/>
          <p:nvPr/>
        </p:nvSpPr>
        <p:spPr>
          <a:xfrm>
            <a:off x="449826" y="1295400"/>
            <a:ext cx="412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ANOVA: </a:t>
            </a:r>
            <a:r>
              <a:rPr lang="en-CA" dirty="0">
                <a:solidFill>
                  <a:srgbClr val="0070C0"/>
                </a:solidFill>
              </a:rPr>
              <a:t>Do group means differ? </a:t>
            </a:r>
            <a:r>
              <a:rPr lang="en-CA" dirty="0"/>
              <a:t>(Assume equal within-group variances)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A67D2-1A1D-F2C6-0DBB-F12076131674}"/>
              </a:ext>
            </a:extLst>
          </p:cNvPr>
          <p:cNvSpPr txBox="1"/>
          <p:nvPr/>
        </p:nvSpPr>
        <p:spPr>
          <a:xfrm>
            <a:off x="392683" y="3375956"/>
            <a:ext cx="412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MANOVA: </a:t>
            </a:r>
            <a:r>
              <a:rPr lang="en-CA" dirty="0">
                <a:solidFill>
                  <a:srgbClr val="0070C0"/>
                </a:solidFill>
              </a:rPr>
              <a:t>Do group centroids differ?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     How many dimensions?</a:t>
            </a:r>
          </a:p>
          <a:p>
            <a:r>
              <a:rPr lang="en-CA" dirty="0"/>
              <a:t> (Assume equal within-group covariances)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9BEAC7C-9307-3FD9-FC0E-A3F2CED53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640109"/>
              </p:ext>
            </p:extLst>
          </p:nvPr>
        </p:nvGraphicFramePr>
        <p:xfrm>
          <a:off x="5181600" y="1870075"/>
          <a:ext cx="23336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431640" progId="Equation.DSMT4">
                  <p:embed/>
                </p:oleObj>
              </mc:Choice>
              <mc:Fallback>
                <p:oleObj name="Equation" r:id="rId4" imgW="1396800" imgH="43164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0" y="1870075"/>
                        <a:ext cx="233362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4E15A69-8897-6518-DC06-A1FEA688627D}"/>
              </a:ext>
            </a:extLst>
          </p:cNvPr>
          <p:cNvSpPr txBox="1"/>
          <p:nvPr/>
        </p:nvSpPr>
        <p:spPr>
          <a:xfrm>
            <a:off x="5105400" y="2691825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big is </a:t>
            </a:r>
            <a:r>
              <a:rPr lang="en-US" sz="1600" dirty="0">
                <a:solidFill>
                  <a:srgbClr val="FF0000"/>
                </a:solidFill>
              </a:rPr>
              <a:t>hypothesis</a:t>
            </a:r>
            <a:r>
              <a:rPr lang="en-US" sz="1600" dirty="0"/>
              <a:t> variation relative to </a:t>
            </a:r>
            <a:r>
              <a:rPr lang="en-US" sz="1600" dirty="0">
                <a:solidFill>
                  <a:srgbClr val="FF0000"/>
                </a:solidFill>
              </a:rPr>
              <a:t>error</a:t>
            </a:r>
            <a:r>
              <a:rPr lang="en-US" sz="1600" dirty="0"/>
              <a:t> variation?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CD180-1FE4-6BAF-243C-0DBDE8F197A8}"/>
              </a:ext>
            </a:extLst>
          </p:cNvPr>
          <p:cNvSpPr txBox="1"/>
          <p:nvPr/>
        </p:nvSpPr>
        <p:spPr>
          <a:xfrm>
            <a:off x="5105400" y="1143000"/>
            <a:ext cx="358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Hypothesis tests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2B1F677-C153-135F-C4CD-9DDA4633E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202474"/>
              </p:ext>
            </p:extLst>
          </p:nvPr>
        </p:nvGraphicFramePr>
        <p:xfrm>
          <a:off x="5068529" y="3505200"/>
          <a:ext cx="3244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609480" progId="Equation.DSMT4">
                  <p:embed/>
                </p:oleObj>
              </mc:Choice>
              <mc:Fallback>
                <p:oleObj name="Equation" r:id="rId6" imgW="1854000" imgH="6094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8529" y="3505200"/>
                        <a:ext cx="32448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B7AED96-66BC-4FBA-5BF3-DD844C22588A}"/>
              </a:ext>
            </a:extLst>
          </p:cNvPr>
          <p:cNvSpPr txBox="1"/>
          <p:nvPr/>
        </p:nvSpPr>
        <p:spPr>
          <a:xfrm>
            <a:off x="4953000" y="4800600"/>
            <a:ext cx="3645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big is </a:t>
            </a:r>
            <a:r>
              <a:rPr lang="en-CA" b="1" dirty="0"/>
              <a:t>H</a:t>
            </a:r>
            <a:r>
              <a:rPr lang="en-CA" dirty="0"/>
              <a:t> relative to </a:t>
            </a:r>
            <a:r>
              <a:rPr lang="en-CA" b="1" dirty="0"/>
              <a:t>E</a:t>
            </a:r>
            <a:r>
              <a:rPr lang="en-CA" dirty="0"/>
              <a:t>?</a:t>
            </a:r>
          </a:p>
          <a:p>
            <a:r>
              <a:rPr lang="en-CA" dirty="0"/>
              <a:t>Eigenvalues </a:t>
            </a:r>
            <a:r>
              <a:rPr lang="el-GR" dirty="0"/>
              <a:t>λ</a:t>
            </a:r>
            <a:r>
              <a:rPr lang="en-CA" baseline="-25000" dirty="0"/>
              <a:t>i</a:t>
            </a:r>
            <a:r>
              <a:rPr lang="en-CA" dirty="0"/>
              <a:t>, i=1:min(</a:t>
            </a:r>
            <a:r>
              <a:rPr lang="en-CA" dirty="0" err="1"/>
              <a:t>p,df</a:t>
            </a:r>
            <a:r>
              <a:rPr lang="en-CA" baseline="-25000" dirty="0" err="1"/>
              <a:t>H</a:t>
            </a:r>
            <a:r>
              <a:rPr lang="en-CA" dirty="0"/>
              <a:t>) of </a:t>
            </a:r>
            <a:r>
              <a:rPr lang="en-CA" b="1" dirty="0"/>
              <a:t>H</a:t>
            </a:r>
            <a:r>
              <a:rPr lang="en-CA" dirty="0"/>
              <a:t> </a:t>
            </a:r>
            <a:r>
              <a:rPr lang="en-CA" b="1" dirty="0"/>
              <a:t>E</a:t>
            </a:r>
            <a:r>
              <a:rPr lang="en-CA" baseline="30000" dirty="0"/>
              <a:t>-1</a:t>
            </a:r>
            <a:r>
              <a:rPr lang="en-CA" dirty="0"/>
              <a:t>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Wilks’   = 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 (1-</a:t>
            </a:r>
            <a:r>
              <a:rPr lang="el-GR" dirty="0">
                <a:sym typeface="Symbol" panose="05050102010706020507" pitchFamily="18" charset="2"/>
              </a:rPr>
              <a:t>λ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)</a:t>
            </a:r>
            <a:endParaRPr lang="en-CA" baseline="-25000" dirty="0"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Hotelling-Lawley trace 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 </a:t>
            </a:r>
            <a:r>
              <a:rPr lang="el-GR" dirty="0">
                <a:sym typeface="Symbol" panose="05050102010706020507" pitchFamily="18" charset="2"/>
              </a:rPr>
              <a:t>λ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/>
              <a:t>Roy max root: </a:t>
            </a:r>
            <a:r>
              <a:rPr lang="el-GR" dirty="0"/>
              <a:t>λ</a:t>
            </a:r>
            <a:r>
              <a:rPr lang="en-CA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065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79B-C55E-4929-BA53-124BE67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4F820-9DAA-47F8-A2E1-96D17F6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42602-9665-B641-3EE6-CAD5FC74CFC7}"/>
              </a:ext>
            </a:extLst>
          </p:cNvPr>
          <p:cNvGrpSpPr/>
          <p:nvPr/>
        </p:nvGrpSpPr>
        <p:grpSpPr>
          <a:xfrm>
            <a:off x="504326" y="1295400"/>
            <a:ext cx="4067674" cy="5218331"/>
            <a:chOff x="504326" y="1295400"/>
            <a:chExt cx="4067674" cy="521833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3D15EE-57FF-4E0C-A8CD-F4EC60F956ED}"/>
                </a:ext>
              </a:extLst>
            </p:cNvPr>
            <p:cNvGrpSpPr/>
            <p:nvPr/>
          </p:nvGrpSpPr>
          <p:grpSpPr>
            <a:xfrm>
              <a:off x="504326" y="2147048"/>
              <a:ext cx="4067674" cy="3556284"/>
              <a:chOff x="504326" y="2147048"/>
              <a:chExt cx="4067674" cy="355628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FE3EBB4-327A-4F28-ADDB-B6B91F95A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00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931B82A-FDEE-48C3-81C6-4B6CCC95012B}"/>
                  </a:ext>
                </a:extLst>
              </p:cNvPr>
              <p:cNvCxnSpPr/>
              <p:nvPr/>
            </p:nvCxnSpPr>
            <p:spPr>
              <a:xfrm>
                <a:off x="990600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B06F0E5-4EEB-473B-AEA2-F7A1362311B8}"/>
                  </a:ext>
                </a:extLst>
              </p:cNvPr>
              <p:cNvSpPr/>
              <p:nvPr/>
            </p:nvSpPr>
            <p:spPr>
              <a:xfrm rot="18793596">
                <a:off x="1121123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9AB030-1990-4FDE-A08C-47975220EAE3}"/>
                  </a:ext>
                </a:extLst>
              </p:cNvPr>
              <p:cNvSpPr/>
              <p:nvPr/>
            </p:nvSpPr>
            <p:spPr>
              <a:xfrm rot="18899384">
                <a:off x="2083616" y="3695586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18FD67-04C6-496E-91CD-EE95497C0BB4}"/>
                  </a:ext>
                </a:extLst>
              </p:cNvPr>
              <p:cNvSpPr/>
              <p:nvPr/>
            </p:nvSpPr>
            <p:spPr>
              <a:xfrm rot="18793596">
                <a:off x="2753778" y="274727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E1EEA-44CF-4AF0-ADE2-6EA387FAAE1F}"/>
                  </a:ext>
                </a:extLst>
              </p:cNvPr>
              <p:cNvSpPr txBox="1"/>
              <p:nvPr/>
            </p:nvSpPr>
            <p:spPr>
              <a:xfrm>
                <a:off x="4038600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4CB732-39BB-4DB8-A30E-7F203EE0B167}"/>
                  </a:ext>
                </a:extLst>
              </p:cNvPr>
              <p:cNvSpPr/>
              <p:nvPr/>
            </p:nvSpPr>
            <p:spPr>
              <a:xfrm>
                <a:off x="504326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2DC268-B094-4230-9E7C-6B7C05DBD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776" y="2954073"/>
                <a:ext cx="1668428" cy="176236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9A18A12-1F7E-4AE8-B360-18902A828844}"/>
                  </a:ext>
                </a:extLst>
              </p:cNvPr>
              <p:cNvCxnSpPr/>
              <p:nvPr/>
            </p:nvCxnSpPr>
            <p:spPr>
              <a:xfrm flipH="1" flipV="1">
                <a:off x="2362200" y="3706584"/>
                <a:ext cx="304800" cy="22860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CDFF7-C31D-4C6D-B683-8002CD0BDD84}"/>
                </a:ext>
              </a:extLst>
            </p:cNvPr>
            <p:cNvSpPr txBox="1"/>
            <p:nvPr/>
          </p:nvSpPr>
          <p:spPr>
            <a:xfrm>
              <a:off x="887764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are nearly perfectly correlated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EC2EE8-3A6C-47B4-8DE0-B6F8E0B0E825}"/>
                </a:ext>
              </a:extLst>
            </p:cNvPr>
            <p:cNvSpPr txBox="1"/>
            <p:nvPr/>
          </p:nvSpPr>
          <p:spPr>
            <a:xfrm>
              <a:off x="887764" y="5867400"/>
              <a:ext cx="3608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Only 1 dimension required to understand the group effect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821177-2322-C76B-F5C1-3737CE83AEAA}"/>
              </a:ext>
            </a:extLst>
          </p:cNvPr>
          <p:cNvGrpSpPr/>
          <p:nvPr/>
        </p:nvGrpSpPr>
        <p:grpSpPr>
          <a:xfrm>
            <a:off x="4426020" y="1295400"/>
            <a:ext cx="4067674" cy="5218331"/>
            <a:chOff x="4426020" y="1295400"/>
            <a:chExt cx="4067674" cy="521833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C9DE9B5-B093-439C-9B8D-2FB3598D651E}"/>
                </a:ext>
              </a:extLst>
            </p:cNvPr>
            <p:cNvGrpSpPr/>
            <p:nvPr/>
          </p:nvGrpSpPr>
          <p:grpSpPr>
            <a:xfrm>
              <a:off x="4426020" y="2147048"/>
              <a:ext cx="4067674" cy="3556284"/>
              <a:chOff x="4426020" y="2147048"/>
              <a:chExt cx="4067674" cy="3556284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8AFDBC9-8AB0-4567-A70E-6E9A78A47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2294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F6D0A5-1076-4A55-AB59-D52DA622147C}"/>
                  </a:ext>
                </a:extLst>
              </p:cNvPr>
              <p:cNvCxnSpPr/>
              <p:nvPr/>
            </p:nvCxnSpPr>
            <p:spPr>
              <a:xfrm>
                <a:off x="4912294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B04D89D-E5D2-43AB-A79A-7E729225A003}"/>
                  </a:ext>
                </a:extLst>
              </p:cNvPr>
              <p:cNvSpPr/>
              <p:nvPr/>
            </p:nvSpPr>
            <p:spPr>
              <a:xfrm rot="18793596">
                <a:off x="5042817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A9599B-9E1D-436D-9680-E4449F15BC4D}"/>
                  </a:ext>
                </a:extLst>
              </p:cNvPr>
              <p:cNvSpPr/>
              <p:nvPr/>
            </p:nvSpPr>
            <p:spPr>
              <a:xfrm rot="18899384">
                <a:off x="6848932" y="3502547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FF20D7-4E5E-48C3-9172-49E3DA4FEA63}"/>
                  </a:ext>
                </a:extLst>
              </p:cNvPr>
              <p:cNvSpPr/>
              <p:nvPr/>
            </p:nvSpPr>
            <p:spPr>
              <a:xfrm rot="18793596">
                <a:off x="5181390" y="270382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8E3CA-9DE2-44E0-A41E-FB71059FBE3C}"/>
                  </a:ext>
                </a:extLst>
              </p:cNvPr>
              <p:cNvSpPr txBox="1"/>
              <p:nvPr/>
            </p:nvSpPr>
            <p:spPr>
              <a:xfrm>
                <a:off x="7960294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1630A0-C2E9-44D9-9FE4-08491AE8C3FE}"/>
                  </a:ext>
                </a:extLst>
              </p:cNvPr>
              <p:cNvSpPr/>
              <p:nvPr/>
            </p:nvSpPr>
            <p:spPr>
              <a:xfrm>
                <a:off x="4426020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C6575DC-B818-4BE1-A39E-7322E5600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3608" y="2929213"/>
                <a:ext cx="1729022" cy="15547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0CA5522-8F17-4CDC-9AA5-4F8BC5D09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2716" y="3183690"/>
                <a:ext cx="927395" cy="85847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C56F74-8207-4F53-B876-3E0504406669}"/>
                </a:ext>
              </a:extLst>
            </p:cNvPr>
            <p:cNvSpPr txBox="1"/>
            <p:nvPr/>
          </p:nvSpPr>
          <p:spPr>
            <a:xfrm>
              <a:off x="4913849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have a low correlation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7EEA95-AA93-4D3B-B555-D7FA325CC668}"/>
                </a:ext>
              </a:extLst>
            </p:cNvPr>
            <p:cNvSpPr txBox="1"/>
            <p:nvPr/>
          </p:nvSpPr>
          <p:spPr>
            <a:xfrm>
              <a:off x="5032237" y="5867400"/>
              <a:ext cx="3461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Two different </a:t>
              </a:r>
              <a:r>
                <a:rPr lang="en-US" dirty="0">
                  <a:solidFill>
                    <a:srgbClr val="0070C0"/>
                  </a:solidFill>
                </a:rPr>
                <a:t>aspects</a:t>
              </a:r>
              <a:r>
                <a:rPr lang="en-US" dirty="0"/>
                <a:t> are reflected in group means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9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512-BCA0-45E9-BCB5-94C5CB62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SSP</a:t>
            </a:r>
            <a:r>
              <a:rPr lang="en-US" baseline="-25000" dirty="0"/>
              <a:t>T</a:t>
            </a:r>
            <a:r>
              <a:rPr lang="en-US" dirty="0"/>
              <a:t> = SSP</a:t>
            </a:r>
            <a:r>
              <a:rPr lang="en-US" baseline="-25000" dirty="0"/>
              <a:t>H</a:t>
            </a:r>
            <a:r>
              <a:rPr lang="en-US" dirty="0"/>
              <a:t> + SSP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D666B-2C01-499D-B13E-46F153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D296ACCF-C3E3-4E1F-8D2A-AEF7CD7C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7775"/>
            <a:ext cx="25146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C91B6F-BA1B-466A-AAFF-D0CCDDF7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7775"/>
            <a:ext cx="2514600" cy="2514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05A86F-8305-4D08-83B7-811D1278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ACE31D-4F6E-4C7A-83F1-035B53CDEE09}"/>
              </a:ext>
            </a:extLst>
          </p:cNvPr>
          <p:cNvSpPr txBox="1"/>
          <p:nvPr/>
        </p:nvSpPr>
        <p:spPr>
          <a:xfrm>
            <a:off x="2857500" y="124777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8793-39E1-4539-955F-87948DAA94BE}"/>
              </a:ext>
            </a:extLst>
          </p:cNvPr>
          <p:cNvSpPr txBox="1"/>
          <p:nvPr/>
        </p:nvSpPr>
        <p:spPr>
          <a:xfrm>
            <a:off x="5486402" y="12477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98B3C-D1C6-4F1D-989E-CC81EA3577A8}"/>
              </a:ext>
            </a:extLst>
          </p:cNvPr>
          <p:cNvGrpSpPr/>
          <p:nvPr/>
        </p:nvGrpSpPr>
        <p:grpSpPr>
          <a:xfrm>
            <a:off x="5791200" y="3762375"/>
            <a:ext cx="2514600" cy="2886075"/>
            <a:chOff x="5791200" y="3762375"/>
            <a:chExt cx="2514600" cy="288607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A057F92C-ADB8-4C77-AB51-7217B092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133850"/>
              <a:ext cx="2514600" cy="2514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7F4FA-DEB6-4B32-A27B-F43D771ABA9A}"/>
                </a:ext>
              </a:extLst>
            </p:cNvPr>
            <p:cNvSpPr txBox="1"/>
            <p:nvPr/>
          </p:nvSpPr>
          <p:spPr>
            <a:xfrm>
              <a:off x="6210299" y="3762375"/>
              <a:ext cx="16383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  <a:r>
                <a:rPr lang="en-US" dirty="0">
                  <a:sym typeface="Symbol" panose="05050102010706020507" pitchFamily="18" charset="2"/>
                </a:rPr>
                <a:t> SSP</a:t>
              </a:r>
              <a:r>
                <a:rPr lang="en-US" baseline="-25000" dirty="0">
                  <a:sym typeface="Symbol" panose="05050102010706020507" pitchFamily="18" charset="2"/>
                </a:rPr>
                <a:t>E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715F-37C5-4D0A-B919-4900C166FEA3}"/>
              </a:ext>
            </a:extLst>
          </p:cNvPr>
          <p:cNvGrpSpPr/>
          <p:nvPr/>
        </p:nvGrpSpPr>
        <p:grpSpPr>
          <a:xfrm>
            <a:off x="3124200" y="3754993"/>
            <a:ext cx="2514600" cy="2893457"/>
            <a:chOff x="3124200" y="3754993"/>
            <a:chExt cx="2514600" cy="2893457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6EBC0CDF-B612-48C4-A531-40DF5E5B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133850"/>
              <a:ext cx="2514600" cy="2514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73BCC9-B897-40ED-9789-05F3B515AFEF}"/>
                </a:ext>
              </a:extLst>
            </p:cNvPr>
            <p:cNvSpPr txBox="1"/>
            <p:nvPr/>
          </p:nvSpPr>
          <p:spPr>
            <a:xfrm>
              <a:off x="3314701" y="3754993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scale &amp; overlay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2CFEDA-7B87-4194-9790-6B1C30B6F8B5}"/>
              </a:ext>
            </a:extLst>
          </p:cNvPr>
          <p:cNvCxnSpPr/>
          <p:nvPr/>
        </p:nvCxnSpPr>
        <p:spPr>
          <a:xfrm>
            <a:off x="6324600" y="3200400"/>
            <a:ext cx="0" cy="1190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DB5D94-F199-4FA3-9D1A-D844F92DCA89}"/>
              </a:ext>
            </a:extLst>
          </p:cNvPr>
          <p:cNvCxnSpPr/>
          <p:nvPr/>
        </p:nvCxnSpPr>
        <p:spPr>
          <a:xfrm flipH="1">
            <a:off x="5257800" y="4684928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13A7D8-03C7-4606-95F3-35AA9CDA3496}"/>
              </a:ext>
            </a:extLst>
          </p:cNvPr>
          <p:cNvCxnSpPr/>
          <p:nvPr/>
        </p:nvCxnSpPr>
        <p:spPr>
          <a:xfrm>
            <a:off x="5257800" y="3103007"/>
            <a:ext cx="0" cy="1313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398094-F03A-4F7F-95EB-71FDB14C28C0}"/>
              </a:ext>
            </a:extLst>
          </p:cNvPr>
          <p:cNvGrpSpPr/>
          <p:nvPr/>
        </p:nvGrpSpPr>
        <p:grpSpPr>
          <a:xfrm>
            <a:off x="510197" y="4019550"/>
            <a:ext cx="2271105" cy="2286000"/>
            <a:chOff x="4724409" y="2743200"/>
            <a:chExt cx="2271105" cy="2286000"/>
          </a:xfrm>
        </p:grpSpPr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29850111-3AFB-466D-9B75-7A24796358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53800" progId="Equation.DSMT4">
                    <p:embed/>
                  </p:oleObj>
                </mc:Choice>
                <mc:Fallback>
                  <p:oleObj name="Equation" r:id="rId7" imgW="203040" imgH="253800" progId="Equation.DSMT4">
                    <p:embed/>
                    <p:pic>
                      <p:nvPicPr>
                        <p:cNvPr id="90" name="Object 89">
                          <a:extLst>
                            <a:ext uri="{FF2B5EF4-FFF2-40B4-BE49-F238E27FC236}">
                              <a16:creationId xmlns:a16="http://schemas.microsoft.com/office/drawing/2014/main" id="{29850111-3AFB-466D-9B75-7A24796358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E34F9CED-269F-40A9-98C1-1EC9BEFE55E8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3CD9CEDA-D463-4946-83D6-A8A69F6E2E5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8D48CE0-7524-4D26-8EFE-348CC8960FAF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81A43D-5D6D-477B-82B8-40090171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1A9699-C6DC-46B6-AA00-C9CFC47EF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9C2C645-9C0D-4E6C-A187-E6E062951129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84C3EEE5-D6D4-4E9A-ABF2-69C97FAFA6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28600" progId="Equation.DSMT4">
                    <p:embed/>
                  </p:oleObj>
                </mc:Choice>
                <mc:Fallback>
                  <p:oleObj name="Equation" r:id="rId9" imgW="190440" imgH="228600" progId="Equation.DSMT4">
                    <p:embed/>
                    <p:pic>
                      <p:nvPicPr>
                        <p:cNvPr id="97" name="Object 96">
                          <a:extLst>
                            <a:ext uri="{FF2B5EF4-FFF2-40B4-BE49-F238E27FC236}">
                              <a16:creationId xmlns:a16="http://schemas.microsoft.com/office/drawing/2014/main" id="{84C3EEE5-D6D4-4E9A-ABF2-69C97FAFA6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0B85AF50-7C17-408E-B670-6F082278AE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200" imgH="253800" progId="Equation.DSMT4">
                    <p:embed/>
                  </p:oleObj>
                </mc:Choice>
                <mc:Fallback>
                  <p:oleObj name="Equation" r:id="rId11" imgW="241200" imgH="253800" progId="Equation.DSMT4">
                    <p:embed/>
                    <p:pic>
                      <p:nvPicPr>
                        <p:cNvPr id="98" name="Object 97">
                          <a:extLst>
                            <a:ext uri="{FF2B5EF4-FFF2-40B4-BE49-F238E27FC236}">
                              <a16:creationId xmlns:a16="http://schemas.microsoft.com/office/drawing/2014/main" id="{0B85AF50-7C17-408E-B670-6F082278AE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50CE7-D3C1-4665-BA30-A030D2A83BC0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106" name="Object 105">
                <a:extLst>
                  <a:ext uri="{FF2B5EF4-FFF2-40B4-BE49-F238E27FC236}">
                    <a16:creationId xmlns:a16="http://schemas.microsoft.com/office/drawing/2014/main" id="{53C0405C-07E1-4F40-967C-F4CBE3B749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596880" imgH="241200" progId="Equation.DSMT4">
                      <p:embed/>
                    </p:oleObj>
                  </mc:Choice>
                  <mc:Fallback>
                    <p:oleObj name="Equation" r:id="rId13" imgW="596880" imgH="241200" progId="Equation.DSMT4">
                      <p:embed/>
                      <p:pic>
                        <p:nvPicPr>
                          <p:cNvPr id="106" name="Object 105">
                            <a:extLst>
                              <a:ext uri="{FF2B5EF4-FFF2-40B4-BE49-F238E27FC236}">
                                <a16:creationId xmlns:a16="http://schemas.microsoft.com/office/drawing/2014/main" id="{53C0405C-07E1-4F40-967C-F4CBE3B749B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CC4E5D5-7C00-4AA3-B51D-322E9C494A05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676947-DC09-447D-AD7E-8389B6A3D8AE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C97E2269-6640-4A72-A688-DB6F0D5AB0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622080" imgH="241200" progId="Equation.DSMT4">
                      <p:embed/>
                    </p:oleObj>
                  </mc:Choice>
                  <mc:Fallback>
                    <p:oleObj name="Equation" r:id="rId15" imgW="622080" imgH="241200" progId="Equation.DSMT4">
                      <p:embed/>
                      <p:pic>
                        <p:nvPicPr>
                          <p:cNvPr id="104" name="Object 103">
                            <a:extLst>
                              <a:ext uri="{FF2B5EF4-FFF2-40B4-BE49-F238E27FC236}">
                                <a16:creationId xmlns:a16="http://schemas.microsoft.com/office/drawing/2014/main" id="{C97E2269-6640-4A72-A688-DB6F0D5AB0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2C73B7-C530-42EB-AD00-38AC7DD2310F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A227431-0D94-4B8B-8E1C-02FDE8B2E9BE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102" name="Object 101">
                <a:extLst>
                  <a:ext uri="{FF2B5EF4-FFF2-40B4-BE49-F238E27FC236}">
                    <a16:creationId xmlns:a16="http://schemas.microsoft.com/office/drawing/2014/main" id="{8F621E13-698E-4DFA-A793-6451C21ECF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609480" imgH="241200" progId="Equation.DSMT4">
                      <p:embed/>
                    </p:oleObj>
                  </mc:Choice>
                  <mc:Fallback>
                    <p:oleObj name="Equation" r:id="rId17" imgW="609480" imgH="241200" progId="Equation.DSMT4">
                      <p:embed/>
                      <p:pic>
                        <p:nvPicPr>
                          <p:cNvPr id="102" name="Object 101">
                            <a:extLst>
                              <a:ext uri="{FF2B5EF4-FFF2-40B4-BE49-F238E27FC236}">
                                <a16:creationId xmlns:a16="http://schemas.microsoft.com/office/drawing/2014/main" id="{8F621E13-698E-4DFA-A793-6451C21ECF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DFF7C8D-12C9-41D9-9473-B2585C712A7B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Aspire to graphical excellence</a:t>
            </a:r>
          </a:p>
          <a:p>
            <a:pPr lvl="1"/>
            <a:r>
              <a:rPr lang="en-CA" dirty="0"/>
              <a:t>Aspire to code clarity 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F232-844C-A4D1-EAA0-418C87F7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MLM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97583-6CF7-AB0D-5A67-7B6EA033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Homogeneity of (co)variance</a:t>
            </a:r>
          </a:p>
          <a:p>
            <a:r>
              <a:rPr lang="en-CA" dirty="0"/>
              <a:t>Residuals: multivariate normality, outliers</a:t>
            </a:r>
          </a:p>
          <a:p>
            <a:r>
              <a:rPr lang="en-CA" dirty="0"/>
              <a:t>Multivariate influence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7BF8D-C855-FDAB-7B91-B4B4479F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3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Centering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Easier to see </a:t>
            </a:r>
            <a:r>
              <a:rPr lang="en-CA" sz="2000" dirty="0" err="1"/>
              <a:t>diff</a:t>
            </a:r>
            <a:r>
              <a:rPr lang="en-CA" sz="2000" baseline="30000" dirty="0" err="1"/>
              <a:t>ces</a:t>
            </a:r>
            <a:r>
              <a:rPr lang="en-CA" sz="2000" dirty="0"/>
              <a:t>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2445D-F47D-49C5-C706-572BB1005F26}"/>
              </a:ext>
            </a:extLst>
          </p:cNvPr>
          <p:cNvSpPr txBox="1"/>
          <p:nvPr/>
        </p:nvSpPr>
        <p:spPr>
          <a:xfrm>
            <a:off x="5334000" y="4114800"/>
            <a:ext cx="35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Gentoo</a:t>
            </a:r>
            <a:r>
              <a:rPr lang="en-CA" dirty="0"/>
              <a:t> often inside- smaller</a:t>
            </a:r>
          </a:p>
          <a:p>
            <a:r>
              <a:rPr lang="en-CA" dirty="0">
                <a:solidFill>
                  <a:srgbClr val="00B050"/>
                </a:solidFill>
              </a:rPr>
              <a:t>Adelie</a:t>
            </a:r>
            <a:r>
              <a:rPr lang="en-CA" dirty="0"/>
              <a:t> often outside- larger</a:t>
            </a:r>
          </a:p>
        </p:txBody>
      </p:sp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</a:t>
            </a:r>
            <a:r>
              <a:rPr lang="en-CA" b="1" dirty="0"/>
              <a:t>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4AF7-70D7-7562-3BDF-358317FF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normality &amp; outliers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sz="2800" dirty="0"/>
                  <a:t>The MLM assumes the residuals </a:t>
                </a:r>
                <a:r>
                  <a:rPr lang="en-CA" sz="2800" b="1" dirty="0"/>
                  <a:t>E</a:t>
                </a:r>
                <a:r>
                  <a:rPr lang="en-CA" sz="2800" dirty="0"/>
                  <a:t> from a model         </a:t>
                </a:r>
                <a:r>
                  <a:rPr lang="en-CA" sz="2800" b="1" dirty="0"/>
                  <a:t>Y</a:t>
                </a:r>
                <a:r>
                  <a:rPr lang="en-CA" sz="2800" dirty="0"/>
                  <a:t> = </a:t>
                </a:r>
                <a:r>
                  <a:rPr lang="en-CA" sz="2800" b="1" dirty="0"/>
                  <a:t>X B </a:t>
                </a:r>
                <a:r>
                  <a:rPr lang="en-CA" sz="2800" dirty="0"/>
                  <a:t>+ </a:t>
                </a:r>
                <a:r>
                  <a:rPr lang="en-CA" sz="2800" b="1" dirty="0"/>
                  <a:t>E</a:t>
                </a:r>
                <a:r>
                  <a:rPr lang="en-CA" sz="2800" dirty="0"/>
                  <a:t> are multivariate normal</a:t>
                </a:r>
              </a:p>
              <a:p>
                <a:pPr marL="0" indent="0">
                  <a:buNone/>
                </a:pPr>
                <a:r>
                  <a:rPr lang="en-CA" dirty="0"/>
                  <a:t>                           </a:t>
                </a:r>
                <a:r>
                  <a:rPr lang="en-CA" b="1" dirty="0" err="1"/>
                  <a:t>E</a:t>
                </a:r>
                <a:r>
                  <a:rPr lang="en-CA" baseline="-25000" dirty="0" err="1"/>
                  <a:t>n×p</a:t>
                </a:r>
                <a:r>
                  <a:rPr lang="en-CA" baseline="-25000" dirty="0"/>
                  <a:t> </a:t>
                </a:r>
                <a:r>
                  <a:rPr lang="en-CA" dirty="0"/>
                  <a:t>~ </a:t>
                </a: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MVN</a:t>
                </a:r>
                <a:r>
                  <a:rPr lang="en-CA" dirty="0"/>
                  <a:t>(</a:t>
                </a:r>
                <a:r>
                  <a:rPr lang="en-CA" b="1" dirty="0">
                    <a:sym typeface="Symbol" panose="05050102010706020507" pitchFamily="18" charset="2"/>
                  </a:rPr>
                  <a:t></a:t>
                </a:r>
                <a:r>
                  <a:rPr lang="en-CA" dirty="0">
                    <a:sym typeface="Symbol" panose="05050102010706020507" pitchFamily="18" charset="2"/>
                  </a:rPr>
                  <a:t>, </a:t>
                </a:r>
                <a:r>
                  <a:rPr lang="en-CA" b="1" dirty="0">
                    <a:sym typeface="Symbol" panose="05050102010706020507" pitchFamily="18" charset="2"/>
                  </a:rPr>
                  <a:t></a:t>
                </a:r>
                <a:r>
                  <a:rPr lang="en-CA" baseline="-25000" dirty="0" err="1">
                    <a:sym typeface="Symbol" panose="05050102010706020507" pitchFamily="18" charset="2"/>
                  </a:rPr>
                  <a:t>p</a:t>
                </a:r>
                <a:r>
                  <a:rPr lang="en-CA" baseline="-25000" dirty="0" err="1"/>
                  <a:t>×p</a:t>
                </a:r>
                <a:r>
                  <a:rPr lang="en-CA" baseline="-25000" dirty="0"/>
                  <a:t> </a:t>
                </a:r>
                <a:r>
                  <a:rPr lang="en-CA" dirty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CA" sz="2800" dirty="0">
                    <a:sym typeface="Symbol" panose="05050102010706020507" pitchFamily="18" charset="2"/>
                  </a:rPr>
                  <a:t> </a:t>
                </a:r>
                <a:r>
                  <a:rPr lang="en-CA" sz="2800" dirty="0" err="1">
                    <a:sym typeface="Symbol" panose="05050102010706020507" pitchFamily="18" charset="2"/>
                  </a:rPr>
                  <a:t>Mahalanobis</a:t>
                </a:r>
                <a:r>
                  <a:rPr lang="en-CA" sz="2800" dirty="0">
                    <a:sym typeface="Symbol" panose="05050102010706020507" pitchFamily="18" charset="2"/>
                  </a:rPr>
                  <a:t> squared distances are  </a:t>
                </a:r>
                <a:r>
                  <a:rPr lang="en-CA" sz="28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800" baseline="-25000" dirty="0">
                    <a:sym typeface="Symbol" panose="05050102010706020507" pitchFamily="18" charset="2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CA" sz="2800" dirty="0">
                    <a:sym typeface="Symbol" panose="05050102010706020507" pitchFamily="18" charset="2"/>
                  </a:rPr>
                  <a:t>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2400" b="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CA" sz="2400" dirty="0"/>
                  <a:t> </a:t>
                </a:r>
                <a:r>
                  <a:rPr lang="en-CA" sz="2400" dirty="0">
                    <a:sym typeface="Symbol" panose="05050102010706020507" pitchFamily="18" charset="2"/>
                  </a:rPr>
                  <a:t>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 QQ plot of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vs. chi-square quantiles should be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linear</a:t>
                </a: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Multivariate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outliers</a:t>
                </a:r>
                <a:r>
                  <a:rPr lang="en-CA" sz="2400" dirty="0">
                    <a:sym typeface="Symbol" panose="05050102010706020507" pitchFamily="18" charset="2"/>
                  </a:rPr>
                  <a:t> appear as points whose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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Implemented in 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heplots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::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cqplot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()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671" r="-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8C0D0-3599-EF30-2C39-AA12AAB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3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285613-AFA2-F2E8-FF37-7ED16575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09295"/>
            <a:ext cx="4243980" cy="4072505"/>
          </a:xfrm>
          <a:prstGeom prst="rect">
            <a:avLst/>
          </a:prstGeom>
        </p:spPr>
      </p:pic>
      <p:pic>
        <p:nvPicPr>
          <p:cNvPr id="10" name="Picture 9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CE1E06C-4D40-8744-0D20-1FFE7EB22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20" y="2709294"/>
            <a:ext cx="4243980" cy="4072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5676-4770-0616-FA2D-1F72962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heplots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::</a:t>
            </a:r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cqplot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B8916-2A95-2ED7-6836-0C751AD5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358D2-6FD7-DAC2-1AEA-681799AA92C0}"/>
              </a:ext>
            </a:extLst>
          </p:cNvPr>
          <p:cNvSpPr txBox="1"/>
          <p:nvPr/>
        </p:nvSpPr>
        <p:spPr>
          <a:xfrm>
            <a:off x="457200" y="1295400"/>
            <a:ext cx="62484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peng.mlm</a:t>
            </a:r>
            <a:r>
              <a:rPr lang="en-CA" sz="1600" dirty="0"/>
              <a:t> &lt;- </a:t>
            </a:r>
            <a:r>
              <a:rPr lang="en-CA" sz="1600" dirty="0" err="1"/>
              <a:t>lm</a:t>
            </a:r>
            <a:r>
              <a:rPr lang="en-CA" sz="1600" dirty="0"/>
              <a:t>(</a:t>
            </a:r>
            <a:r>
              <a:rPr lang="en-CA" sz="1600" dirty="0" err="1"/>
              <a:t>cbind</a:t>
            </a:r>
            <a:r>
              <a:rPr lang="en-CA" sz="1600" dirty="0"/>
              <a:t>(</a:t>
            </a:r>
            <a:r>
              <a:rPr lang="en-CA" sz="1600" dirty="0" err="1"/>
              <a:t>bill_length</a:t>
            </a:r>
            <a:r>
              <a:rPr lang="en-CA" sz="1600" dirty="0"/>
              <a:t>, </a:t>
            </a:r>
            <a:r>
              <a:rPr lang="en-CA" sz="1600" dirty="0" err="1"/>
              <a:t>bill_depth</a:t>
            </a:r>
            <a:r>
              <a:rPr lang="en-CA" sz="1600" dirty="0"/>
              <a:t>, </a:t>
            </a:r>
            <a:r>
              <a:rPr lang="en-CA" sz="1600" dirty="0" err="1"/>
              <a:t>flipper_length</a:t>
            </a:r>
            <a:r>
              <a:rPr lang="en-CA" sz="1600" dirty="0"/>
              <a:t>, </a:t>
            </a:r>
            <a:r>
              <a:rPr lang="en-CA" sz="1600" dirty="0" err="1"/>
              <a:t>body_mass</a:t>
            </a:r>
            <a:r>
              <a:rPr lang="en-CA" sz="1600" dirty="0"/>
              <a:t>)                    </a:t>
            </a:r>
          </a:p>
          <a:p>
            <a:r>
              <a:rPr lang="en-CA" sz="1600" dirty="0"/>
              <a:t>                             ~ </a:t>
            </a:r>
            <a:r>
              <a:rPr lang="en-CA" sz="1600" b="1" dirty="0"/>
              <a:t>sex + species</a:t>
            </a:r>
            <a:r>
              <a:rPr lang="en-CA" sz="1600" dirty="0"/>
              <a:t>, data=peng)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, </a:t>
            </a:r>
            <a:r>
              <a:rPr lang="en-CA" sz="1600" b="1" dirty="0"/>
              <a:t>detrend = TRUE</a:t>
            </a:r>
            <a:r>
              <a:rPr lang="en-CA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072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5659-B4BC-73BE-74BE-CA8EC762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Weird birds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EB370-5EF4-E8BC-1E57-4A171295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69A8BDB9-2A0E-C158-03A1-634D51BC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6" y="2525725"/>
            <a:ext cx="3943901" cy="3943901"/>
          </a:xfrm>
          <a:prstGeom prst="rect">
            <a:avLst/>
          </a:prstGeom>
        </p:spPr>
      </p:pic>
      <p:pic>
        <p:nvPicPr>
          <p:cNvPr id="7" name="Picture 6" descr="A diagram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8E9E2536-863F-CCEA-E30A-CD58FF1E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94" y="2540473"/>
            <a:ext cx="3943901" cy="394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3B0B0-4BEE-1C3F-560F-70252CE086D0}"/>
              </a:ext>
            </a:extLst>
          </p:cNvPr>
          <p:cNvSpPr txBox="1"/>
          <p:nvPr/>
        </p:nvSpPr>
        <p:spPr>
          <a:xfrm>
            <a:off x="457200" y="1143000"/>
            <a:ext cx="822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understand why these are outliers, we can label the points in scatterplots</a:t>
            </a:r>
          </a:p>
          <a:p>
            <a:r>
              <a:rPr lang="en-CA" dirty="0"/>
              <a:t>283: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Chinstrap</a:t>
            </a:r>
            <a:r>
              <a:rPr lang="en-CA" dirty="0"/>
              <a:t>, Male, Torgerson– Extra long bill, short flippers– “</a:t>
            </a:r>
            <a:r>
              <a:rPr lang="en-CA" dirty="0" err="1"/>
              <a:t>Pinochio</a:t>
            </a:r>
            <a:r>
              <a:rPr lang="en-CA" dirty="0"/>
              <a:t>”</a:t>
            </a:r>
          </a:p>
          <a:p>
            <a:r>
              <a:rPr lang="en-CA" dirty="0"/>
              <a:t>179: </a:t>
            </a:r>
            <a:r>
              <a:rPr lang="en-CA" dirty="0">
                <a:solidFill>
                  <a:srgbClr val="00B050"/>
                </a:solidFill>
              </a:rPr>
              <a:t>Gentoo</a:t>
            </a:r>
            <a:r>
              <a:rPr lang="en-CA" dirty="0"/>
              <a:t>, Male, Biscoe– Extra long &amp; deep bill, long flippers– “Cyrano”</a:t>
            </a:r>
          </a:p>
          <a:p>
            <a:r>
              <a:rPr lang="en-CA" dirty="0"/>
              <a:t>  10: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Adelie</a:t>
            </a:r>
            <a:r>
              <a:rPr lang="en-CA" dirty="0"/>
              <a:t>, Female, Dream: Extra deep bill– “Hook-nose Sally”</a:t>
            </a:r>
          </a:p>
        </p:txBody>
      </p:sp>
    </p:spTree>
    <p:extLst>
      <p:ext uri="{BB962C8B-B14F-4D97-AF65-F5344CB8AC3E}">
        <p14:creationId xmlns:p14="http://schemas.microsoft.com/office/powerpoint/2010/main" val="403797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0070C0"/>
                </a:solidFill>
              </a:rPr>
              <a:t>leverage-influence quartet </a:t>
            </a:r>
            <a:r>
              <a:rPr lang="en-CA" dirty="0"/>
              <a:t>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935-87EE-55A7-4F19-D84388D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 univariate influence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90D7D-A80E-8741-831C-EAC5FFC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C261D5-F70A-C2FE-319E-1C9BAF40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2298720"/>
            <a:ext cx="6250225" cy="44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1407-0805-1EBF-9AF9-26947944DD21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univariate models, the classic plot shows studentized residuals vs. hat values, bubble size ~ Cooks D (influence) </a:t>
            </a:r>
          </a:p>
          <a:p>
            <a:endParaRPr lang="en-CA" dirty="0"/>
          </a:p>
          <a:p>
            <a:r>
              <a:rPr lang="en-CA" dirty="0"/>
              <a:t>This plot is difficult to read, because the regions of high influence are the outside corners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A3197-D8EB-E04E-4FA3-1B817B1BCA3E}"/>
              </a:ext>
            </a:extLst>
          </p:cNvPr>
          <p:cNvGrpSpPr/>
          <p:nvPr/>
        </p:nvGrpSpPr>
        <p:grpSpPr>
          <a:xfrm>
            <a:off x="5334000" y="3028336"/>
            <a:ext cx="990600" cy="533400"/>
            <a:chOff x="7086600" y="2895600"/>
            <a:chExt cx="990600" cy="533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8EBD0C-F91E-6184-BAEF-34EBE55F9804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31E3BE-C166-AE45-BFCC-5B4121786203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83C146-AA51-22D0-DFF4-BE9BF7661C92}"/>
              </a:ext>
            </a:extLst>
          </p:cNvPr>
          <p:cNvGrpSpPr/>
          <p:nvPr/>
        </p:nvGrpSpPr>
        <p:grpSpPr>
          <a:xfrm>
            <a:off x="5334000" y="5448300"/>
            <a:ext cx="990600" cy="533400"/>
            <a:chOff x="7086600" y="2895600"/>
            <a:chExt cx="990600" cy="533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EE6B4-0E8A-2F5F-FFEE-BCC5258BC815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601EBB-DE22-0DE6-4811-9741C64D43CC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743DF4-12F0-475F-A14B-1FC0D6AF7DB9}"/>
              </a:ext>
            </a:extLst>
          </p:cNvPr>
          <p:cNvSpPr txBox="1"/>
          <p:nvPr/>
        </p:nvSpPr>
        <p:spPr>
          <a:xfrm>
            <a:off x="6832121" y="2743200"/>
            <a:ext cx="1854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Duncan’s data on occupational prestige</a:t>
            </a:r>
          </a:p>
        </p:txBody>
      </p:sp>
    </p:spTree>
    <p:extLst>
      <p:ext uri="{BB962C8B-B14F-4D97-AF65-F5344CB8AC3E}">
        <p14:creationId xmlns:p14="http://schemas.microsoft.com/office/powerpoint/2010/main" val="36383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0728-0F7F-D6AF-22F4-9E054250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Showing </a:t>
            </a:r>
            <a:r>
              <a:rPr lang="en-CA" dirty="0" err="1"/>
              <a:t>CookD</a:t>
            </a:r>
            <a:r>
              <a:rPr lang="en-CA" dirty="0"/>
              <a:t>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4BBEB-616C-C766-348B-954BD23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034D2A8-B39D-C518-69E3-65816946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8616"/>
            <a:ext cx="5328800" cy="4342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EE0A8-468C-6236-A068-0459B2647D9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more informative version shades the background with contours of constant Cook’s distance</a:t>
            </a:r>
          </a:p>
        </p:txBody>
      </p:sp>
    </p:spTree>
    <p:extLst>
      <p:ext uri="{BB962C8B-B14F-4D97-AF65-F5344CB8AC3E}">
        <p14:creationId xmlns:p14="http://schemas.microsoft.com/office/powerpoint/2010/main" val="132122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1BAE-CAAC-FAC1-1F13-77FDD45B5CA3}"/>
              </a:ext>
            </a:extLst>
          </p:cNvPr>
          <p:cNvSpPr txBox="1"/>
          <p:nvPr/>
        </p:nvSpPr>
        <p:spPr>
          <a:xfrm>
            <a:off x="609600" y="4495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well, cases can be jointly influential, so we might want to compute measures of change in coefficients or fitted values when </a:t>
            </a:r>
            <a:r>
              <a:rPr lang="en-CA" i="1" dirty="0"/>
              <a:t>m </a:t>
            </a:r>
            <a:r>
              <a:rPr lang="en-CA" dirty="0"/>
              <a:t>&gt; 1 cases are deleted</a:t>
            </a:r>
          </a:p>
          <a:p>
            <a:endParaRPr lang="en-CA" dirty="0"/>
          </a:p>
          <a:p>
            <a:r>
              <a:rPr lang="en-CA" dirty="0" err="1">
                <a:latin typeface="Lucida Console" panose="020B0609040504020204" pitchFamily="49" charset="0"/>
              </a:rPr>
              <a:t>mvinfluence</a:t>
            </a:r>
            <a:r>
              <a:rPr lang="en-CA" dirty="0"/>
              <a:t> implements the methods described by Barrett &amp; Ling (1992)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56CF6-78AA-5789-E133-BBAA82F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6013226"/>
            <a:ext cx="6857143" cy="523810"/>
          </a:xfrm>
          <a:prstGeom prst="rect">
            <a:avLst/>
          </a:prstGeom>
        </p:spPr>
      </p:pic>
      <p:pic>
        <p:nvPicPr>
          <p:cNvPr id="12" name="Picture 11" descr="A red person standing in a circle of blue people&#10;&#10;Description automatically generated">
            <a:extLst>
              <a:ext uri="{FF2B5EF4-FFF2-40B4-BE49-F238E27FC236}">
                <a16:creationId xmlns:a16="http://schemas.microsoft.com/office/drawing/2014/main" id="{9C35C6AE-1071-40F4-E072-663E52C6D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21" y="193443"/>
            <a:ext cx="7881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1C7-4DFE-69DD-50DF-B4CE4D6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A8507-2E20-3D51-E9FD-92DAD684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Multivariate analogs of Hat values, studentized residuals, Cook’s D, DFFITS, … for deletion of </a:t>
            </a:r>
            <a:r>
              <a:rPr lang="en-CA" sz="2400" i="1" dirty="0"/>
              <a:t>m</a:t>
            </a:r>
            <a:r>
              <a:rPr lang="en-CA" sz="2400" dirty="0"/>
              <a:t>=1,2,…</a:t>
            </a:r>
          </a:p>
          <a:p>
            <a:r>
              <a:rPr lang="en-CA" sz="2400" dirty="0"/>
              <a:t>For the MLM,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 B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/>
              <a:t>, define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/>
              <a:t>= submatrix of X whose </a:t>
            </a:r>
            <a:r>
              <a:rPr lang="en-CA" sz="2000" i="1" dirty="0"/>
              <a:t>m</a:t>
            </a:r>
            <a:r>
              <a:rPr lang="en-CA" sz="2000" dirty="0"/>
              <a:t> rows are indexed by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= complement of X, deleting those </a:t>
            </a:r>
            <a:r>
              <a:rPr lang="en-CA" sz="2000" i="1" dirty="0"/>
              <a:t>m </a:t>
            </a:r>
            <a:r>
              <a:rPr lang="en-CA" sz="2000" dirty="0"/>
              <a:t>rows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defined similarly 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 </a:t>
            </a:r>
            <a:r>
              <a:rPr lang="en-CA" sz="2000" dirty="0"/>
              <a:t>(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0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>
                <a:ea typeface="Cambria Math" panose="02040503050406030204" pitchFamily="18" charset="0"/>
              </a:rPr>
              <a:t>coefficients with cases in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ea typeface="Cambria Math" panose="02040503050406030204" pitchFamily="18" charset="0"/>
              </a:rPr>
              <a:t> deleted</a:t>
            </a:r>
          </a:p>
          <a:p>
            <a:pPr lvl="1"/>
            <a:r>
              <a:rPr lang="en-CA" sz="2000" dirty="0">
                <a:ea typeface="Cambria Math" panose="02040503050406030204" pitchFamily="18" charset="0"/>
              </a:rPr>
              <a:t>deletion residuals: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</a:p>
          <a:p>
            <a:r>
              <a:rPr lang="en-CA" sz="2400" dirty="0">
                <a:ea typeface="Cambria Math" panose="02040503050406030204" pitchFamily="18" charset="0"/>
              </a:rPr>
              <a:t>Hat values: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400" dirty="0">
                <a:ea typeface="Cambria Math" panose="02040503050406030204" pitchFamily="18" charset="0"/>
              </a:rPr>
              <a:t>analog of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ea typeface="Cambria Math" panose="02040503050406030204" pitchFamily="18" charset="0"/>
              </a:rPr>
              <a:t> for residuals: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CA" sz="2400" dirty="0">
              <a:ea typeface="Cambria Math" panose="02040503050406030204" pitchFamily="18" charset="0"/>
            </a:endParaRPr>
          </a:p>
          <a:p>
            <a:r>
              <a:rPr lang="en-CA" sz="2400" dirty="0">
                <a:ea typeface="Cambria Math" panose="02040503050406030204" pitchFamily="18" charset="0"/>
              </a:rPr>
              <a:t>Generalized Cook distance</a:t>
            </a:r>
          </a:p>
          <a:p>
            <a:pPr lvl="1"/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5B14C-E1BE-4838-1357-59454FFA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93386-5675-FB67-9507-1D24E02F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772228"/>
            <a:ext cx="5971429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8090C-A976-21D8-A9DC-B3BE8272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7361905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74D1-7E78-28F1-E6AB-0B7103E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1556-9DE1-010A-DABF-F47B5D23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5" y="457203"/>
            <a:ext cx="6762857" cy="250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0EB7D-67D5-1260-AB38-6DADB8B7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4" y="3048000"/>
            <a:ext cx="6831428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C1394-F3EB-DF6F-D2F8-015ED5E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6E4A-A9B4-D9F6-9D6E-13527095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6" y="457200"/>
            <a:ext cx="7771428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A79-D9A5-56EC-AB12-83341D2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</a:t>
            </a:r>
            <a:r>
              <a:rPr lang="en-CA" dirty="0" err="1"/>
              <a:t>influencePlot</a:t>
            </a:r>
            <a:r>
              <a:rPr lang="en-CA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076A4-83E8-AD8B-DA1A-634D3C97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E9A47-C26C-B394-A6B8-32D2B8A86450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data(</a:t>
            </a:r>
            <a:r>
              <a:rPr lang="en-CA" dirty="0" err="1"/>
              <a:t>Rohwer</a:t>
            </a:r>
            <a:r>
              <a:rPr lang="en-CA" dirty="0"/>
              <a:t>, package="</a:t>
            </a:r>
            <a:r>
              <a:rPr lang="en-CA" dirty="0" err="1"/>
              <a:t>heplots</a:t>
            </a:r>
            <a:r>
              <a:rPr lang="en-CA" dirty="0"/>
              <a:t>")</a:t>
            </a:r>
          </a:p>
          <a:p>
            <a:r>
              <a:rPr lang="en-CA" dirty="0"/>
              <a:t>Rohwer2 &lt;- subset(</a:t>
            </a:r>
            <a:r>
              <a:rPr lang="en-CA" dirty="0" err="1"/>
              <a:t>Rohwer</a:t>
            </a:r>
            <a:r>
              <a:rPr lang="en-CA" dirty="0"/>
              <a:t>, subset=group==2)</a:t>
            </a:r>
          </a:p>
          <a:p>
            <a:r>
              <a:rPr lang="en-CA" dirty="0"/>
              <a:t>Rohwer.mod &lt;- </a:t>
            </a:r>
            <a:r>
              <a:rPr lang="en-CA" dirty="0" err="1"/>
              <a:t>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(SAT, PPVT, Raven) ~ </a:t>
            </a:r>
            <a:r>
              <a:rPr lang="en-CA" dirty="0" err="1"/>
              <a:t>n+s+ns+na+ss</a:t>
            </a:r>
            <a:r>
              <a:rPr lang="en-CA" dirty="0"/>
              <a:t>, data=Rohwer2)</a:t>
            </a:r>
          </a:p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type="</a:t>
            </a:r>
            <a:r>
              <a:rPr lang="en-CA" dirty="0" err="1"/>
              <a:t>stres</a:t>
            </a:r>
            <a:r>
              <a:rPr lang="en-CA" dirty="0"/>
              <a:t>")</a:t>
            </a:r>
          </a:p>
        </p:txBody>
      </p:sp>
      <p:pic>
        <p:nvPicPr>
          <p:cNvPr id="6" name="Picture 5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96DE4ED3-344B-7ABD-03B9-5E348CFF3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2966356"/>
            <a:ext cx="6952381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26E4-ADFE-0B57-4E10-7F8A881B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LR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B01CB-8022-DE85-FCA4-8696E245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40B3541-5218-4249-781E-33CFAACE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3257991"/>
            <a:ext cx="6952381" cy="35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FDB6A-84A2-DDD1-61F8-E438CE34EDA6}"/>
              </a:ext>
            </a:extLst>
          </p:cNvPr>
          <p:cNvSpPr txBox="1"/>
          <p:nvPr/>
        </p:nvSpPr>
        <p:spPr>
          <a:xfrm>
            <a:off x="533400" y="2754868"/>
            <a:ext cx="8229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type=“LR")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30B89-22E4-8CA0-D2A9-828E9636119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LR plot shows log(L) vs log(R)</a:t>
            </a:r>
          </a:p>
          <a:p>
            <a:r>
              <a:rPr lang="en-CA" dirty="0"/>
              <a:t>Main idea: Influence = Leverage (L) × Residual (R) </a:t>
            </a:r>
            <a:r>
              <a:rPr lang="en-CA" dirty="0">
                <a:sym typeface="Symbol" panose="05050102010706020507" pitchFamily="18" charset="2"/>
              </a:rPr>
              <a:t> log(</a:t>
            </a:r>
            <a:r>
              <a:rPr lang="en-CA" dirty="0" err="1">
                <a:sym typeface="Symbol" panose="05050102010706020507" pitchFamily="18" charset="2"/>
              </a:rPr>
              <a:t>Infl</a:t>
            </a:r>
            <a:r>
              <a:rPr lang="en-CA" dirty="0">
                <a:sym typeface="Symbol" panose="05050102010706020507" pitchFamily="18" charset="2"/>
              </a:rPr>
              <a:t>) = log(L) + log(R</a:t>
            </a:r>
            <a:r>
              <a:rPr lang="en-CA" dirty="0"/>
              <a:t>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Contours of constant influence (Cook’s D) are lines with slope = -1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This makes it very easy to read, simplifies interpretation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8464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6A15-732D-5A81-BD95-283CD32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the influential penguins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76E3B-3C31-67C5-3DC9-F48F6A7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CF7BA0A-4BF7-B473-5F96-EC14D14F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1250"/>
            <a:ext cx="3780000" cy="37800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3BF0AA5-BA4A-7123-2E1D-263F61C7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21" y="2201250"/>
            <a:ext cx="4050586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6FB1E-3231-6279-B295-455F853B25D8}"/>
              </a:ext>
            </a:extLst>
          </p:cNvPr>
          <p:cNvSpPr txBox="1"/>
          <p:nvPr/>
        </p:nvSpPr>
        <p:spPr>
          <a:xfrm>
            <a:off x="457200" y="1877007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type="</a:t>
            </a:r>
            <a:r>
              <a:rPr lang="en-CA" sz="1600" dirty="0" err="1"/>
              <a:t>stres</a:t>
            </a:r>
            <a:r>
              <a:rPr lang="en-CA" sz="1600" dirty="0"/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B8722-4889-E91B-1D63-08AC891BF8B6}"/>
              </a:ext>
            </a:extLst>
          </p:cNvPr>
          <p:cNvSpPr txBox="1"/>
          <p:nvPr/>
        </p:nvSpPr>
        <p:spPr>
          <a:xfrm>
            <a:off x="4791472" y="1866454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type=“LR")</a:t>
            </a:r>
          </a:p>
        </p:txBody>
      </p:sp>
    </p:spTree>
    <p:extLst>
      <p:ext uri="{BB962C8B-B14F-4D97-AF65-F5344CB8AC3E}">
        <p14:creationId xmlns:p14="http://schemas.microsoft.com/office/powerpoint/2010/main" val="7100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BE0F-1728-3D8E-0C66-2A0ECDAD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8AF86-3336-C2E2-0D6B-DE4394F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5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5527</TotalTime>
  <Words>3701</Words>
  <Application>Microsoft Office PowerPoint</Application>
  <PresentationFormat>On-screen Show (4:3)</PresentationFormat>
  <Paragraphs>515</Paragraphs>
  <Slides>62</Slides>
  <Notes>14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Plots for multivariate data</vt:lpstr>
      <vt:lpstr>Penguins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Interactive tours?</vt:lpstr>
      <vt:lpstr>MLM visualization: Overview</vt:lpstr>
      <vt:lpstr>Data ellipsoids</vt:lpstr>
      <vt:lpstr>Data ellipses: Sufficient visual summary</vt:lpstr>
      <vt:lpstr>HE plots: Visual overview</vt:lpstr>
      <vt:lpstr>Hypothesis tests in linear models</vt:lpstr>
      <vt:lpstr>Response dimensions</vt:lpstr>
      <vt:lpstr>Visualizing SSPT = SSPH + SSPE</vt:lpstr>
      <vt:lpstr>HE plots: Visualizing MLM tests</vt:lpstr>
      <vt:lpstr>HE plots: Visualizing MLM tests</vt:lpstr>
      <vt:lpstr>HE pairs() plots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MLM diagnostics</vt:lpstr>
      <vt:lpstr>Visualizing equality of (co)variance </vt:lpstr>
      <vt:lpstr>heplots::covEllipses()</vt:lpstr>
      <vt:lpstr>Centering</vt:lpstr>
      <vt:lpstr>Box’s M test</vt:lpstr>
      <vt:lpstr>Multivariate normality &amp; outliers </vt:lpstr>
      <vt:lpstr>heplots::cqplot()</vt:lpstr>
      <vt:lpstr>Weird birds</vt:lpstr>
      <vt:lpstr>Unusual data: Influence &amp; leverage</vt:lpstr>
      <vt:lpstr>Unusual data: precision</vt:lpstr>
      <vt:lpstr>Classic univariate influence plot</vt:lpstr>
      <vt:lpstr>Showing CookD contours</vt:lpstr>
      <vt:lpstr>Multivariate influence</vt:lpstr>
      <vt:lpstr>Multivariate influence</vt:lpstr>
      <vt:lpstr>Multivariate influence</vt:lpstr>
      <vt:lpstr>PowerPoint Presentation</vt:lpstr>
      <vt:lpstr>PowerPoint Presentation</vt:lpstr>
      <vt:lpstr>Influence diagnostics: influencePlot()</vt:lpstr>
      <vt:lpstr>Influence diagnostics: LR plot</vt:lpstr>
      <vt:lpstr>Who are the influential penguins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44</cp:revision>
  <dcterms:created xsi:type="dcterms:W3CDTF">2017-10-14T20:35:56Z</dcterms:created>
  <dcterms:modified xsi:type="dcterms:W3CDTF">2024-03-11T01:33:15Z</dcterms:modified>
</cp:coreProperties>
</file>